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y="5143500" cx="9144000"/>
  <p:notesSz cx="6858000" cy="9144000"/>
  <p:embeddedFontLst>
    <p:embeddedFont>
      <p:font typeface="Raleway"/>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font" Target="fonts/Raleway-regular.fntdata"/><Relationship Id="rId21" Type="http://schemas.openxmlformats.org/officeDocument/2006/relationships/slide" Target="slides/slide16.xml"/><Relationship Id="rId24" Type="http://schemas.openxmlformats.org/officeDocument/2006/relationships/font" Target="fonts/Raleway-italic.fntdata"/><Relationship Id="rId23" Type="http://schemas.openxmlformats.org/officeDocument/2006/relationships/font" Target="fonts/Raleway-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Raleway-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s"/>
              <a:t>Dobrý den pane profesore, dobrý den spolustudenti a spolustudentky. Mé jméno je Hana Liškařová a dnes se spolu zaměříme na jedno zapeklité téma, a to: [nadpis]. Tímto bych vás ráda přivítala u své prezentace, jsem ráda že jste si na ni vyčlenili svůj čas a věřím že si toto nevšední téma užijete.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1a1b6e261e_0_1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1a1b6e261e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s"/>
              <a:t>Rozdíly v konzisteci jsou asi nejvýraznější. Hlavní fyzický rozdíl mezi polévkou a omáčkou spočívá v obsahu vody. Omáčky jsou koncentrovanější jak ve struktuře, tak v chuti. V kulinářských termínech jsou omáčky často odvozené z vývarů a rozdělené do pěti hlavních kategorií, které mají následně mnoho podkategorií. Těchto pět „mateřských“ omáček jsou: bešamel, velouté, espagnole, holandská omáčka a rajčatová omáčka. Omáčky jsou husté tekuté nebo polotekuté pokrmy navržené tak, aby ostatní jídla vypadala, voněla a chutnala lépe.</a:t>
            </a:r>
            <a:endParaRPr/>
          </a:p>
          <a:p>
            <a:pPr indent="0" lvl="0" marL="0" rtl="0" algn="l">
              <a:lnSpc>
                <a:spcPct val="115000"/>
              </a:lnSpc>
              <a:spcBef>
                <a:spcPts val="1200"/>
              </a:spcBef>
              <a:spcAft>
                <a:spcPts val="0"/>
              </a:spcAft>
              <a:buClr>
                <a:schemeClr val="dk1"/>
              </a:buClr>
              <a:buSzPts val="1100"/>
              <a:buFont typeface="Arial"/>
              <a:buNone/>
            </a:pPr>
            <a:r>
              <a:rPr lang="cs"/>
              <a:t>Polévka má vyšší obsah vody, je to vývar kombinovaný s jakoukoli směsí masa, ryb nebo zeleniny. Obvykle se podává teplá, i když existují i varianty, které se podávají studené. Polévky jsou chutné, ale nejsou tak koncentrované nebo intenzivní v chuti jako omáčky.</a:t>
            </a:r>
            <a:endParaRPr/>
          </a:p>
          <a:p>
            <a:pPr indent="0" lvl="0" marL="0" rtl="0" algn="l">
              <a:spcBef>
                <a:spcPts val="120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1a1b6e261e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31a1b6e261e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31a1b6e261e_0_1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31a1b6e261e_0_1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s"/>
              <a:t>Zde můžeme vidět fotografii klasického tříchodového menu skládajícího se z polévka, hlavního chodu a dezertu. Už na tomto obrázku lze vidět jediný přesně definovatelný rozdíl mezi omáčkou a polévkou - servírování.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g31a1b6e261e_0_1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31a1b6e261e_0_1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cs"/>
              <a:t>Polévka je obvykle pokrm, který funguje jako samostatná složka jídla. Omáčka je naopak součástí jídla.</a:t>
            </a:r>
            <a:endParaRPr/>
          </a:p>
          <a:p>
            <a:pPr indent="0" lvl="0" marL="0" rtl="0" algn="l">
              <a:lnSpc>
                <a:spcPct val="115000"/>
              </a:lnSpc>
              <a:spcBef>
                <a:spcPts val="1200"/>
              </a:spcBef>
              <a:spcAft>
                <a:spcPts val="0"/>
              </a:spcAft>
              <a:buClr>
                <a:schemeClr val="dk1"/>
              </a:buClr>
              <a:buSzPts val="1100"/>
              <a:buFont typeface="Arial"/>
              <a:buNone/>
            </a:pPr>
            <a:r>
              <a:rPr lang="cs"/>
              <a:t>Například rajčatovou polévku můžete připravit jako samostatný pokrm, nebo ji podávat jako doplněk k jinému jídlu, například k salátu nebo sendviči.</a:t>
            </a:r>
            <a:endParaRPr/>
          </a:p>
          <a:p>
            <a:pPr indent="0" lvl="0" marL="0" rtl="0" algn="l">
              <a:lnSpc>
                <a:spcPct val="115000"/>
              </a:lnSpc>
              <a:spcBef>
                <a:spcPts val="1200"/>
              </a:spcBef>
              <a:spcAft>
                <a:spcPts val="0"/>
              </a:spcAft>
              <a:buClr>
                <a:schemeClr val="dk1"/>
              </a:buClr>
              <a:buSzPts val="1100"/>
              <a:buFont typeface="Arial"/>
              <a:buNone/>
            </a:pPr>
            <a:r>
              <a:rPr lang="cs"/>
              <a:t>Omáčky se podávají s něčím, například na mase, těstovinách nebo rýži, případně jako poleva na vejce nebo zeleninu.</a:t>
            </a:r>
            <a:endParaRPr/>
          </a:p>
          <a:p>
            <a:pPr indent="0" lvl="0" marL="0" rtl="0" algn="l">
              <a:spcBef>
                <a:spcPts val="120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31a1b6e261e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1a1b6e261e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cs"/>
              <a:t>Ačkoli mnoho ingrediencí je společných pro oba tyto pokrmy, pouze jeden slouží jako hotový pokrm. Obvykle nekonzumujeme omáčku v misce jako hlavní jídlo, i když jsem rozhodně připravil a ochutnal některé masové omáčky, které by se daly podávat jako guláš a byly naprosto lahodné!</a:t>
            </a:r>
            <a:endParaRPr/>
          </a:p>
          <a:p>
            <a:pPr indent="0" lvl="0" marL="0" rtl="0" algn="l">
              <a:spcBef>
                <a:spcPts val="120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31a1b6e261e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31a1b6e261e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s"/>
              <a:t>Pokud máte na mě jakékoliv dotazy či máte připomínky k bodům co byly v prezentaci zmíněny, nyní je ten pravý čas.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31a1b6e261e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31a1b6e261e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s"/>
              <a:t>Já bych vám tímto ráda poděkovala za vaši pozornost a váš čas. Doufám že vám tato prezentace přinesla novou perspektivu na tuto problematiku a že si na ni vzpomenete </a:t>
            </a:r>
            <a:r>
              <a:rPr lang="cs"/>
              <a:t>příště</a:t>
            </a:r>
            <a:r>
              <a:rPr lang="cs"/>
              <a:t> až budete jíst v menze.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31a1b6e261e_0_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31a1b6e261e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s"/>
              <a:t>Většina z vás už jistě někdy měla tu čest najíst se v menze, kde je nám k dispozici poměrně široký výběr jídla. Většina z vás si jistě už také všimla že jídla v menze se často opakují a chu</a:t>
            </a:r>
            <a:r>
              <a:rPr lang="cs"/>
              <a:t>ťově a vzhledově od sebe různé pokrmy často bývají neodlišitelné. Obvzláště se toto stává u omáček a polévek. Dnes se spolu pořádně zaměříme na rozdíly mezi polévkami a omáčkami a to převážně v těchto kategoriích: použité suroviny, konzistence, použití. Nad zbývajícími rozdíly týkající se například kulturního významu nebo techniky přípravy se poté můžete zamyslet v rámci diskuze.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31a1b6e261e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31a1b6e261e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s"/>
              <a:t>Ponořme se spolu tedy do prvního tématu, kterým jsou rozdíly v surovinách.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1a1b6e261e_0_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1a1b6e261e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s"/>
              <a:t>Na tomto slidu jsem úmyslně vybrala fotky ze stejného receptového webu, jedna popisuje ingredience na rajčatovou polévku, druhá na rajčatovou omáčku. Dokážete si tipnout která fotka patří kterému jídlu? Levá polévka, pravá omáčka.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1a1b6e261e_0_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1a1b6e261e_0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s"/>
              <a:t>Nový slide, stejné rozložení, jedna z fotek jsou ingredience na přípravu svíčkové, druhá jsou ingredience na přípravu hovězího vývaru. Levá svíčková, pravá vývar.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31a1b6e261e_0_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31a1b6e261e_0_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s"/>
              <a:t>Rozdíly v surovinách jsou dle mých zkušeností mezi těmito dvěma pokrmy minimální.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31a1b6e261e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31a1b6e261e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s"/>
              <a:t>Nyní se přesunume k dalšímu typu rozdílu a tím je rozdíl v konzistenci.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31a1b6e261e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31a1b6e261e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s"/>
              <a:t>Levo - Ragů, pravo - rajčatová polévka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31a1b6e261e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31a1b6e261e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cs"/>
              <a:t>V levo svíčková, v pravo hovězí vývar</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c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c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c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c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3.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1.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10.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s"/>
              <a:t>Rozdíl mezi polévkou a omáčkou – existuje vůbec?</a:t>
            </a:r>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s"/>
              <a:t>Hana Liškařová, VUT FIT HKO 2024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2"/>
          <p:cNvSpPr txBox="1"/>
          <p:nvPr>
            <p:ph type="title"/>
          </p:nvPr>
        </p:nvSpPr>
        <p:spPr>
          <a:xfrm>
            <a:off x="730000" y="1318650"/>
            <a:ext cx="3300900" cy="556500"/>
          </a:xfrm>
          <a:prstGeom prst="rect">
            <a:avLst/>
          </a:prstGeom>
        </p:spPr>
        <p:txBody>
          <a:bodyPr anchorCtr="0" anchor="t" bIns="91425" lIns="91425" spcFirstLastPara="1" rIns="91425" wrap="square" tIns="91425">
            <a:normAutofit fontScale="90000"/>
          </a:bodyPr>
          <a:lstStyle/>
          <a:p>
            <a:pPr indent="0" lvl="0" marL="0" rtl="0" algn="l">
              <a:lnSpc>
                <a:spcPct val="150000"/>
              </a:lnSpc>
              <a:spcBef>
                <a:spcPts val="0"/>
              </a:spcBef>
              <a:spcAft>
                <a:spcPts val="0"/>
              </a:spcAft>
              <a:buNone/>
            </a:pPr>
            <a:r>
              <a:rPr lang="cs"/>
              <a:t>Polévka</a:t>
            </a:r>
            <a:endParaRPr/>
          </a:p>
        </p:txBody>
      </p:sp>
      <p:sp>
        <p:nvSpPr>
          <p:cNvPr id="141" name="Google Shape;141;p22"/>
          <p:cNvSpPr txBox="1"/>
          <p:nvPr>
            <p:ph idx="1" type="body"/>
          </p:nvPr>
        </p:nvSpPr>
        <p:spPr>
          <a:xfrm>
            <a:off x="721225" y="1875150"/>
            <a:ext cx="3300900" cy="30954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cs"/>
              <a:t>vyšší obsah vody</a:t>
            </a:r>
            <a:endParaRPr/>
          </a:p>
          <a:p>
            <a:pPr indent="-311150" lvl="0" marL="457200" rtl="0" algn="l">
              <a:lnSpc>
                <a:spcPct val="150000"/>
              </a:lnSpc>
              <a:spcBef>
                <a:spcPts val="0"/>
              </a:spcBef>
              <a:spcAft>
                <a:spcPts val="0"/>
              </a:spcAft>
              <a:buSzPts val="1300"/>
              <a:buChar char="-"/>
            </a:pPr>
            <a:r>
              <a:rPr lang="cs"/>
              <a:t>méně koncentrovaná chu</a:t>
            </a:r>
            <a:r>
              <a:rPr lang="cs"/>
              <a:t>ť</a:t>
            </a:r>
            <a:endParaRPr/>
          </a:p>
          <a:p>
            <a:pPr indent="-311150" lvl="0" marL="457200" rtl="0" algn="l">
              <a:lnSpc>
                <a:spcPct val="150000"/>
              </a:lnSpc>
              <a:spcBef>
                <a:spcPts val="0"/>
              </a:spcBef>
              <a:spcAft>
                <a:spcPts val="0"/>
              </a:spcAft>
              <a:buSzPts val="1300"/>
              <a:buChar char="-"/>
            </a:pPr>
            <a:r>
              <a:rPr lang="cs"/>
              <a:t>obvykle vodová báze s kusy zeleniny či masa</a:t>
            </a:r>
            <a:endParaRPr/>
          </a:p>
        </p:txBody>
      </p:sp>
      <p:sp>
        <p:nvSpPr>
          <p:cNvPr id="142" name="Google Shape;142;p22"/>
          <p:cNvSpPr txBox="1"/>
          <p:nvPr>
            <p:ph type="title"/>
          </p:nvPr>
        </p:nvSpPr>
        <p:spPr>
          <a:xfrm>
            <a:off x="4915450" y="1318650"/>
            <a:ext cx="3300900" cy="556500"/>
          </a:xfrm>
          <a:prstGeom prst="rect">
            <a:avLst/>
          </a:prstGeom>
        </p:spPr>
        <p:txBody>
          <a:bodyPr anchorCtr="0" anchor="t" bIns="91425" lIns="91425" spcFirstLastPara="1" rIns="91425" wrap="square" tIns="91425">
            <a:normAutofit fontScale="90000"/>
          </a:bodyPr>
          <a:lstStyle/>
          <a:p>
            <a:pPr indent="0" lvl="0" marL="0" rtl="0" algn="l">
              <a:lnSpc>
                <a:spcPct val="150000"/>
              </a:lnSpc>
              <a:spcBef>
                <a:spcPts val="0"/>
              </a:spcBef>
              <a:spcAft>
                <a:spcPts val="0"/>
              </a:spcAft>
              <a:buNone/>
            </a:pPr>
            <a:r>
              <a:rPr lang="cs"/>
              <a:t>Omáčka</a:t>
            </a:r>
            <a:endParaRPr/>
          </a:p>
        </p:txBody>
      </p:sp>
      <p:sp>
        <p:nvSpPr>
          <p:cNvPr id="143" name="Google Shape;143;p22"/>
          <p:cNvSpPr txBox="1"/>
          <p:nvPr>
            <p:ph idx="1" type="body"/>
          </p:nvPr>
        </p:nvSpPr>
        <p:spPr>
          <a:xfrm>
            <a:off x="4915450" y="1875150"/>
            <a:ext cx="3300900" cy="30414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cs"/>
              <a:t>nižší obsah vody</a:t>
            </a:r>
            <a:endParaRPr/>
          </a:p>
          <a:p>
            <a:pPr indent="-311150" lvl="0" marL="457200" rtl="0" algn="l">
              <a:lnSpc>
                <a:spcPct val="150000"/>
              </a:lnSpc>
              <a:spcBef>
                <a:spcPts val="0"/>
              </a:spcBef>
              <a:spcAft>
                <a:spcPts val="0"/>
              </a:spcAft>
              <a:buSzPts val="1300"/>
              <a:buChar char="-"/>
            </a:pPr>
            <a:r>
              <a:rPr lang="cs"/>
              <a:t>více hustá</a:t>
            </a:r>
            <a:endParaRPr/>
          </a:p>
          <a:p>
            <a:pPr indent="-311150" lvl="0" marL="457200" rtl="0" algn="l">
              <a:lnSpc>
                <a:spcPct val="150000"/>
              </a:lnSpc>
              <a:spcBef>
                <a:spcPts val="0"/>
              </a:spcBef>
              <a:spcAft>
                <a:spcPts val="0"/>
              </a:spcAft>
              <a:buSzPts val="1300"/>
              <a:buChar char="-"/>
            </a:pPr>
            <a:r>
              <a:rPr lang="cs"/>
              <a:t>více koncentrovaná chu</a:t>
            </a:r>
            <a:r>
              <a:rPr lang="cs"/>
              <a:t>ť</a:t>
            </a:r>
            <a:endParaRPr/>
          </a:p>
          <a:p>
            <a:pPr indent="-311150" lvl="0" marL="457200" rtl="0" algn="l">
              <a:lnSpc>
                <a:spcPct val="150000"/>
              </a:lnSpc>
              <a:spcBef>
                <a:spcPts val="0"/>
              </a:spcBef>
              <a:spcAft>
                <a:spcPts val="0"/>
              </a:spcAft>
              <a:buSzPts val="1300"/>
              <a:buChar char="-"/>
            </a:pPr>
            <a:r>
              <a:rPr lang="cs"/>
              <a:t>krémovější</a:t>
            </a:r>
            <a:endParaRPr/>
          </a:p>
          <a:p>
            <a:pPr indent="-311150" lvl="0" marL="457200" rtl="0" algn="l">
              <a:lnSpc>
                <a:spcPct val="150000"/>
              </a:lnSpc>
              <a:spcBef>
                <a:spcPts val="0"/>
              </a:spcBef>
              <a:spcAft>
                <a:spcPts val="0"/>
              </a:spcAft>
              <a:buSzPts val="1300"/>
              <a:buChar char="-"/>
            </a:pPr>
            <a:r>
              <a:rPr lang="cs"/>
              <a:t>obvykle hladká konzistence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s"/>
              <a:t>Rozdíly v použití</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pic>
        <p:nvPicPr>
          <p:cNvPr id="153" name="Google Shape;153;p24"/>
          <p:cNvPicPr preferRelativeResize="0"/>
          <p:nvPr/>
        </p:nvPicPr>
        <p:blipFill>
          <a:blip r:embed="rId3">
            <a:alphaModFix/>
          </a:blip>
          <a:stretch>
            <a:fillRect/>
          </a:stretch>
        </p:blipFill>
        <p:spPr>
          <a:xfrm>
            <a:off x="718663" y="0"/>
            <a:ext cx="7706671" cy="514350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25"/>
          <p:cNvSpPr txBox="1"/>
          <p:nvPr>
            <p:ph type="title"/>
          </p:nvPr>
        </p:nvSpPr>
        <p:spPr>
          <a:xfrm>
            <a:off x="730000" y="1318650"/>
            <a:ext cx="3300900" cy="556500"/>
          </a:xfrm>
          <a:prstGeom prst="rect">
            <a:avLst/>
          </a:prstGeom>
        </p:spPr>
        <p:txBody>
          <a:bodyPr anchorCtr="0" anchor="t" bIns="91425" lIns="91425" spcFirstLastPara="1" rIns="91425" wrap="square" tIns="91425">
            <a:normAutofit fontScale="90000"/>
          </a:bodyPr>
          <a:lstStyle/>
          <a:p>
            <a:pPr indent="0" lvl="0" marL="0" rtl="0" algn="l">
              <a:lnSpc>
                <a:spcPct val="150000"/>
              </a:lnSpc>
              <a:spcBef>
                <a:spcPts val="0"/>
              </a:spcBef>
              <a:spcAft>
                <a:spcPts val="0"/>
              </a:spcAft>
              <a:buNone/>
            </a:pPr>
            <a:r>
              <a:rPr lang="cs"/>
              <a:t>Polévka</a:t>
            </a:r>
            <a:endParaRPr/>
          </a:p>
        </p:txBody>
      </p:sp>
      <p:sp>
        <p:nvSpPr>
          <p:cNvPr id="159" name="Google Shape;159;p25"/>
          <p:cNvSpPr txBox="1"/>
          <p:nvPr>
            <p:ph idx="1" type="body"/>
          </p:nvPr>
        </p:nvSpPr>
        <p:spPr>
          <a:xfrm>
            <a:off x="721225" y="1875150"/>
            <a:ext cx="3300900" cy="30954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cs"/>
              <a:t>samostatný pokrm, předkrm či hlavní jídlo</a:t>
            </a:r>
            <a:endParaRPr/>
          </a:p>
          <a:p>
            <a:pPr indent="-311150" lvl="0" marL="457200" rtl="0" algn="l">
              <a:lnSpc>
                <a:spcPct val="150000"/>
              </a:lnSpc>
              <a:spcBef>
                <a:spcPts val="0"/>
              </a:spcBef>
              <a:spcAft>
                <a:spcPts val="0"/>
              </a:spcAft>
              <a:buSzPts val="1300"/>
              <a:buChar char="-"/>
            </a:pPr>
            <a:r>
              <a:rPr lang="cs"/>
              <a:t>servírováno jako samostatný chod</a:t>
            </a:r>
            <a:endParaRPr/>
          </a:p>
        </p:txBody>
      </p:sp>
      <p:sp>
        <p:nvSpPr>
          <p:cNvPr id="160" name="Google Shape;160;p25"/>
          <p:cNvSpPr txBox="1"/>
          <p:nvPr>
            <p:ph type="title"/>
          </p:nvPr>
        </p:nvSpPr>
        <p:spPr>
          <a:xfrm>
            <a:off x="4915450" y="1318650"/>
            <a:ext cx="3300900" cy="556500"/>
          </a:xfrm>
          <a:prstGeom prst="rect">
            <a:avLst/>
          </a:prstGeom>
        </p:spPr>
        <p:txBody>
          <a:bodyPr anchorCtr="0" anchor="t" bIns="91425" lIns="91425" spcFirstLastPara="1" rIns="91425" wrap="square" tIns="91425">
            <a:normAutofit fontScale="90000"/>
          </a:bodyPr>
          <a:lstStyle/>
          <a:p>
            <a:pPr indent="0" lvl="0" marL="0" rtl="0" algn="l">
              <a:lnSpc>
                <a:spcPct val="150000"/>
              </a:lnSpc>
              <a:spcBef>
                <a:spcPts val="0"/>
              </a:spcBef>
              <a:spcAft>
                <a:spcPts val="0"/>
              </a:spcAft>
              <a:buNone/>
            </a:pPr>
            <a:r>
              <a:rPr lang="cs"/>
              <a:t>Omáčka</a:t>
            </a:r>
            <a:endParaRPr/>
          </a:p>
        </p:txBody>
      </p:sp>
      <p:sp>
        <p:nvSpPr>
          <p:cNvPr id="161" name="Google Shape;161;p25"/>
          <p:cNvSpPr txBox="1"/>
          <p:nvPr>
            <p:ph idx="1" type="body"/>
          </p:nvPr>
        </p:nvSpPr>
        <p:spPr>
          <a:xfrm>
            <a:off x="4915450" y="1875150"/>
            <a:ext cx="3300900" cy="30414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cs"/>
              <a:t>doplněk k příloze či masu</a:t>
            </a:r>
            <a:endParaRPr/>
          </a:p>
          <a:p>
            <a:pPr indent="-311150" lvl="0" marL="457200" rtl="0" algn="l">
              <a:lnSpc>
                <a:spcPct val="150000"/>
              </a:lnSpc>
              <a:spcBef>
                <a:spcPts val="0"/>
              </a:spcBef>
              <a:spcAft>
                <a:spcPts val="0"/>
              </a:spcAft>
              <a:buSzPts val="1300"/>
              <a:buChar char="-"/>
            </a:pPr>
            <a:r>
              <a:rPr lang="cs"/>
              <a:t>součást hlavního chodu </a:t>
            </a:r>
            <a:endParaRPr/>
          </a:p>
          <a:p>
            <a:pPr indent="-298450" lvl="1" marL="914400" rtl="0" algn="l">
              <a:spcBef>
                <a:spcPts val="0"/>
              </a:spcBef>
              <a:spcAft>
                <a:spcPts val="0"/>
              </a:spcAft>
              <a:buSzPts val="1100"/>
              <a:buChar char="-"/>
            </a:pPr>
            <a:r>
              <a:rPr lang="cs"/>
              <a:t>na mase, těstovinách rýži, knedlících</a:t>
            </a:r>
            <a:endParaRPr/>
          </a:p>
          <a:p>
            <a:pPr indent="-298450" lvl="1" marL="914400" rtl="0" algn="l">
              <a:spcBef>
                <a:spcPts val="0"/>
              </a:spcBef>
              <a:spcAft>
                <a:spcPts val="0"/>
              </a:spcAft>
              <a:buSzPts val="1100"/>
              <a:buChar char="-"/>
            </a:pPr>
            <a:r>
              <a:rPr lang="cs"/>
              <a:t>poleva na vejce nebo zeleninu</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s"/>
              <a:t>Jaký je závěr?</a:t>
            </a:r>
            <a:endParaRPr/>
          </a:p>
        </p:txBody>
      </p:sp>
      <p:sp>
        <p:nvSpPr>
          <p:cNvPr id="167" name="Google Shape;167;p26"/>
          <p:cNvSpPr txBox="1"/>
          <p:nvPr>
            <p:ph idx="1" type="body"/>
          </p:nvPr>
        </p:nvSpPr>
        <p:spPr>
          <a:xfrm>
            <a:off x="729450" y="2078875"/>
            <a:ext cx="7688700" cy="28647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cs"/>
              <a:t>rozdíl v použitých ingrediencích je minimální</a:t>
            </a:r>
            <a:endParaRPr/>
          </a:p>
          <a:p>
            <a:pPr indent="-298450" lvl="1" marL="914400" rtl="0" algn="l">
              <a:lnSpc>
                <a:spcPct val="150000"/>
              </a:lnSpc>
              <a:spcBef>
                <a:spcPts val="0"/>
              </a:spcBef>
              <a:spcAft>
                <a:spcPts val="0"/>
              </a:spcAft>
              <a:buSzPts val="1100"/>
              <a:buChar char="-"/>
            </a:pPr>
            <a:r>
              <a:rPr lang="cs"/>
              <a:t>kvalita použitých surovin, způsob zahuš</a:t>
            </a:r>
            <a:r>
              <a:rPr lang="cs"/>
              <a:t>ťování</a:t>
            </a:r>
            <a:endParaRPr/>
          </a:p>
          <a:p>
            <a:pPr indent="-311150" lvl="0" marL="457200" rtl="0" algn="l">
              <a:lnSpc>
                <a:spcPct val="150000"/>
              </a:lnSpc>
              <a:spcBef>
                <a:spcPts val="0"/>
              </a:spcBef>
              <a:spcAft>
                <a:spcPts val="0"/>
              </a:spcAft>
              <a:buSzPts val="1300"/>
              <a:buChar char="-"/>
            </a:pPr>
            <a:r>
              <a:rPr lang="cs"/>
              <a:t>rozdíl v konzistenci </a:t>
            </a:r>
            <a:endParaRPr/>
          </a:p>
          <a:p>
            <a:pPr indent="-298450" lvl="1" marL="914400" rtl="0" algn="l">
              <a:lnSpc>
                <a:spcPct val="150000"/>
              </a:lnSpc>
              <a:spcBef>
                <a:spcPts val="0"/>
              </a:spcBef>
              <a:spcAft>
                <a:spcPts val="0"/>
              </a:spcAft>
              <a:buSzPts val="1100"/>
              <a:buChar char="-"/>
            </a:pPr>
            <a:r>
              <a:rPr lang="cs"/>
              <a:t>polévky jsou obvykle řidší</a:t>
            </a:r>
            <a:endParaRPr/>
          </a:p>
          <a:p>
            <a:pPr indent="-311150" lvl="0" marL="457200" rtl="0" algn="l">
              <a:lnSpc>
                <a:spcPct val="150000"/>
              </a:lnSpc>
              <a:spcBef>
                <a:spcPts val="0"/>
              </a:spcBef>
              <a:spcAft>
                <a:spcPts val="0"/>
              </a:spcAft>
              <a:buSzPts val="1300"/>
              <a:buChar char="-"/>
            </a:pPr>
            <a:r>
              <a:rPr lang="cs"/>
              <a:t>rozdíl v použití</a:t>
            </a:r>
            <a:endParaRPr/>
          </a:p>
          <a:p>
            <a:pPr indent="-298450" lvl="1" marL="914400" rtl="0" algn="l">
              <a:lnSpc>
                <a:spcPct val="150000"/>
              </a:lnSpc>
              <a:spcBef>
                <a:spcPts val="0"/>
              </a:spcBef>
              <a:spcAft>
                <a:spcPts val="0"/>
              </a:spcAft>
              <a:buSzPts val="1100"/>
              <a:buChar char="-"/>
            </a:pPr>
            <a:r>
              <a:rPr lang="cs"/>
              <a:t>hlavní a jediný přesně definovatelný rozdíl</a:t>
            </a:r>
            <a:endParaRPr/>
          </a:p>
          <a:p>
            <a:pPr indent="-298450" lvl="1" marL="914400" rtl="0" algn="l">
              <a:lnSpc>
                <a:spcPct val="150000"/>
              </a:lnSpc>
              <a:spcBef>
                <a:spcPts val="0"/>
              </a:spcBef>
              <a:spcAft>
                <a:spcPts val="0"/>
              </a:spcAft>
              <a:buSzPts val="1100"/>
              <a:buChar char="-"/>
            </a:pPr>
            <a:r>
              <a:rPr lang="cs"/>
              <a:t>polévka = vlastní jídlo</a:t>
            </a:r>
            <a:endParaRPr/>
          </a:p>
          <a:p>
            <a:pPr indent="-298450" lvl="1" marL="914400" rtl="0" algn="l">
              <a:lnSpc>
                <a:spcPct val="150000"/>
              </a:lnSpc>
              <a:spcBef>
                <a:spcPts val="0"/>
              </a:spcBef>
              <a:spcAft>
                <a:spcPts val="0"/>
              </a:spcAft>
              <a:buSzPts val="1100"/>
              <a:buChar char="-"/>
            </a:pPr>
            <a:r>
              <a:rPr lang="cs"/>
              <a:t>omáčka = komponent jiného jídla</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7"/>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s"/>
              <a:t>Prostor na dotazy a diskuzi</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pic>
        <p:nvPicPr>
          <p:cNvPr id="177" name="Google Shape;177;p28"/>
          <p:cNvPicPr preferRelativeResize="0"/>
          <p:nvPr/>
        </p:nvPicPr>
        <p:blipFill>
          <a:blip r:embed="rId3">
            <a:alphaModFix/>
          </a:blip>
          <a:stretch>
            <a:fillRect/>
          </a:stretch>
        </p:blipFill>
        <p:spPr>
          <a:xfrm>
            <a:off x="0" y="-21675"/>
            <a:ext cx="9221076" cy="5186850"/>
          </a:xfrm>
          <a:prstGeom prst="rect">
            <a:avLst/>
          </a:prstGeom>
          <a:noFill/>
          <a:ln>
            <a:noFill/>
          </a:ln>
        </p:spPr>
      </p:pic>
      <p:sp>
        <p:nvSpPr>
          <p:cNvPr id="178" name="Google Shape;178;p28"/>
          <p:cNvSpPr txBox="1"/>
          <p:nvPr/>
        </p:nvSpPr>
        <p:spPr>
          <a:xfrm>
            <a:off x="0" y="1911725"/>
            <a:ext cx="9221100" cy="858300"/>
          </a:xfrm>
          <a:prstGeom prst="rect">
            <a:avLst/>
          </a:prstGeom>
          <a:solidFill>
            <a:srgbClr val="A09B9B"/>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cs" sz="4200">
                <a:solidFill>
                  <a:srgbClr val="FFFFFF"/>
                </a:solidFill>
                <a:highlight>
                  <a:srgbClr val="A09B9B"/>
                </a:highlight>
                <a:latin typeface="Raleway"/>
                <a:ea typeface="Raleway"/>
                <a:cs typeface="Raleway"/>
                <a:sym typeface="Raleway"/>
              </a:rPr>
              <a:t>Děkuji za pozornost</a:t>
            </a:r>
            <a:endParaRPr b="1" sz="4200">
              <a:solidFill>
                <a:srgbClr val="FFFFFF"/>
              </a:solidFill>
              <a:highlight>
                <a:srgbClr val="A09B9B"/>
              </a:highlight>
              <a:latin typeface="Raleway"/>
              <a:ea typeface="Raleway"/>
              <a:cs typeface="Raleway"/>
              <a:sym typeface="Ralew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s"/>
              <a:t>Obsah</a:t>
            </a:r>
            <a:endParaRPr/>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AutoNum type="arabicPeriod"/>
            </a:pPr>
            <a:r>
              <a:rPr lang="cs"/>
              <a:t>Rozdíly v surovinách</a:t>
            </a:r>
            <a:endParaRPr/>
          </a:p>
          <a:p>
            <a:pPr indent="-311150" lvl="0" marL="457200" rtl="0" algn="l">
              <a:spcBef>
                <a:spcPts val="0"/>
              </a:spcBef>
              <a:spcAft>
                <a:spcPts val="0"/>
              </a:spcAft>
              <a:buSzPts val="1300"/>
              <a:buAutoNum type="arabicPeriod"/>
            </a:pPr>
            <a:r>
              <a:rPr lang="cs"/>
              <a:t>Rozdíly v konzistenci</a:t>
            </a:r>
            <a:endParaRPr/>
          </a:p>
          <a:p>
            <a:pPr indent="-311150" lvl="0" marL="457200" rtl="0" algn="l">
              <a:spcBef>
                <a:spcPts val="0"/>
              </a:spcBef>
              <a:spcAft>
                <a:spcPts val="0"/>
              </a:spcAft>
              <a:buSzPts val="1300"/>
              <a:buAutoNum type="arabicPeriod"/>
            </a:pPr>
            <a:r>
              <a:rPr lang="cs"/>
              <a:t>Rozdíly v použití</a:t>
            </a:r>
            <a:endParaRPr/>
          </a:p>
          <a:p>
            <a:pPr indent="-311150" lvl="0" marL="457200" rtl="0" algn="l">
              <a:spcBef>
                <a:spcPts val="0"/>
              </a:spcBef>
              <a:spcAft>
                <a:spcPts val="0"/>
              </a:spcAft>
              <a:buSzPts val="1300"/>
              <a:buAutoNum type="arabicPeriod"/>
            </a:pPr>
            <a:r>
              <a:rPr lang="cs"/>
              <a:t>Ostatní rozdíly</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s"/>
              <a:t>Rozdíly v surovinách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pic>
        <p:nvPicPr>
          <p:cNvPr id="103" name="Google Shape;103;p16"/>
          <p:cNvPicPr preferRelativeResize="0"/>
          <p:nvPr/>
        </p:nvPicPr>
        <p:blipFill rotWithShape="1">
          <a:blip r:embed="rId3">
            <a:alphaModFix/>
          </a:blip>
          <a:srcRect b="0" l="1365" r="2499" t="0"/>
          <a:stretch/>
        </p:blipFill>
        <p:spPr>
          <a:xfrm>
            <a:off x="0" y="0"/>
            <a:ext cx="4866375" cy="5143500"/>
          </a:xfrm>
          <a:prstGeom prst="rect">
            <a:avLst/>
          </a:prstGeom>
          <a:noFill/>
          <a:ln>
            <a:noFill/>
          </a:ln>
        </p:spPr>
      </p:pic>
      <p:pic>
        <p:nvPicPr>
          <p:cNvPr id="104" name="Google Shape;104;p16"/>
          <p:cNvPicPr preferRelativeResize="0"/>
          <p:nvPr/>
        </p:nvPicPr>
        <p:blipFill rotWithShape="1">
          <a:blip r:embed="rId4">
            <a:alphaModFix/>
          </a:blip>
          <a:srcRect b="0" l="0" r="-7839" t="0"/>
          <a:stretch/>
        </p:blipFill>
        <p:spPr>
          <a:xfrm>
            <a:off x="4866375" y="0"/>
            <a:ext cx="4613004" cy="514349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pic>
        <p:nvPicPr>
          <p:cNvPr id="109" name="Google Shape;109;p17"/>
          <p:cNvPicPr preferRelativeResize="0"/>
          <p:nvPr/>
        </p:nvPicPr>
        <p:blipFill rotWithShape="1">
          <a:blip r:embed="rId3">
            <a:alphaModFix/>
          </a:blip>
          <a:srcRect b="0" l="6650" r="21064" t="0"/>
          <a:stretch/>
        </p:blipFill>
        <p:spPr>
          <a:xfrm>
            <a:off x="0" y="361950"/>
            <a:ext cx="4792050" cy="4419600"/>
          </a:xfrm>
          <a:prstGeom prst="rect">
            <a:avLst/>
          </a:prstGeom>
          <a:noFill/>
          <a:ln>
            <a:noFill/>
          </a:ln>
        </p:spPr>
      </p:pic>
      <p:pic>
        <p:nvPicPr>
          <p:cNvPr id="110" name="Google Shape;110;p17"/>
          <p:cNvPicPr preferRelativeResize="0"/>
          <p:nvPr/>
        </p:nvPicPr>
        <p:blipFill rotWithShape="1">
          <a:blip r:embed="rId4">
            <a:alphaModFix/>
          </a:blip>
          <a:srcRect b="0" l="26492" r="0" t="0"/>
          <a:stretch/>
        </p:blipFill>
        <p:spPr>
          <a:xfrm>
            <a:off x="4792049" y="600138"/>
            <a:ext cx="4351949" cy="394321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18"/>
          <p:cNvSpPr txBox="1"/>
          <p:nvPr>
            <p:ph type="title"/>
          </p:nvPr>
        </p:nvSpPr>
        <p:spPr>
          <a:xfrm>
            <a:off x="730000" y="1318650"/>
            <a:ext cx="3300900" cy="556500"/>
          </a:xfrm>
          <a:prstGeom prst="rect">
            <a:avLst/>
          </a:prstGeom>
        </p:spPr>
        <p:txBody>
          <a:bodyPr anchorCtr="0" anchor="t" bIns="91425" lIns="91425" spcFirstLastPara="1" rIns="91425" wrap="square" tIns="91425">
            <a:normAutofit fontScale="90000"/>
          </a:bodyPr>
          <a:lstStyle/>
          <a:p>
            <a:pPr indent="0" lvl="0" marL="0" rtl="0" algn="l">
              <a:lnSpc>
                <a:spcPct val="150000"/>
              </a:lnSpc>
              <a:spcBef>
                <a:spcPts val="0"/>
              </a:spcBef>
              <a:spcAft>
                <a:spcPts val="0"/>
              </a:spcAft>
              <a:buNone/>
            </a:pPr>
            <a:r>
              <a:rPr lang="cs"/>
              <a:t>Polévka</a:t>
            </a:r>
            <a:endParaRPr/>
          </a:p>
        </p:txBody>
      </p:sp>
      <p:sp>
        <p:nvSpPr>
          <p:cNvPr id="116" name="Google Shape;116;p18"/>
          <p:cNvSpPr txBox="1"/>
          <p:nvPr>
            <p:ph idx="1" type="body"/>
          </p:nvPr>
        </p:nvSpPr>
        <p:spPr>
          <a:xfrm>
            <a:off x="721225" y="1875150"/>
            <a:ext cx="3300900" cy="30954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cs"/>
              <a:t>základ tvořen převážně kořenovou zeleninou </a:t>
            </a:r>
            <a:endParaRPr/>
          </a:p>
          <a:p>
            <a:pPr indent="-311150" lvl="0" marL="457200" rtl="0" algn="l">
              <a:lnSpc>
                <a:spcPct val="150000"/>
              </a:lnSpc>
              <a:spcBef>
                <a:spcPts val="0"/>
              </a:spcBef>
              <a:spcAft>
                <a:spcPts val="0"/>
              </a:spcAft>
              <a:buSzPts val="1300"/>
              <a:buChar char="-"/>
            </a:pPr>
            <a:r>
              <a:rPr lang="cs"/>
              <a:t>dochucovány kořením </a:t>
            </a:r>
            <a:endParaRPr/>
          </a:p>
          <a:p>
            <a:pPr indent="-311150" lvl="0" marL="457200" rtl="0" algn="l">
              <a:lnSpc>
                <a:spcPct val="150000"/>
              </a:lnSpc>
              <a:spcBef>
                <a:spcPts val="0"/>
              </a:spcBef>
              <a:spcAft>
                <a:spcPts val="0"/>
              </a:spcAft>
              <a:buSzPts val="1300"/>
              <a:buChar char="-"/>
            </a:pPr>
            <a:r>
              <a:rPr lang="cs"/>
              <a:t>často obsahuje variaci masa (kousky masa, masové knedlíčky)</a:t>
            </a:r>
            <a:endParaRPr/>
          </a:p>
          <a:p>
            <a:pPr indent="-311150" lvl="0" marL="457200" rtl="0" algn="l">
              <a:lnSpc>
                <a:spcPct val="150000"/>
              </a:lnSpc>
              <a:spcBef>
                <a:spcPts val="0"/>
              </a:spcBef>
              <a:spcAft>
                <a:spcPts val="0"/>
              </a:spcAft>
              <a:buSzPts val="1300"/>
              <a:buChar char="-"/>
            </a:pPr>
            <a:r>
              <a:rPr lang="cs"/>
              <a:t>krémové variace naopak obsahují smetanu</a:t>
            </a:r>
            <a:endParaRPr/>
          </a:p>
        </p:txBody>
      </p:sp>
      <p:sp>
        <p:nvSpPr>
          <p:cNvPr id="117" name="Google Shape;117;p18"/>
          <p:cNvSpPr txBox="1"/>
          <p:nvPr>
            <p:ph type="title"/>
          </p:nvPr>
        </p:nvSpPr>
        <p:spPr>
          <a:xfrm>
            <a:off x="4915450" y="1318650"/>
            <a:ext cx="3300900" cy="556500"/>
          </a:xfrm>
          <a:prstGeom prst="rect">
            <a:avLst/>
          </a:prstGeom>
        </p:spPr>
        <p:txBody>
          <a:bodyPr anchorCtr="0" anchor="t" bIns="91425" lIns="91425" spcFirstLastPara="1" rIns="91425" wrap="square" tIns="91425">
            <a:normAutofit fontScale="90000"/>
          </a:bodyPr>
          <a:lstStyle/>
          <a:p>
            <a:pPr indent="0" lvl="0" marL="0" rtl="0" algn="l">
              <a:lnSpc>
                <a:spcPct val="150000"/>
              </a:lnSpc>
              <a:spcBef>
                <a:spcPts val="0"/>
              </a:spcBef>
              <a:spcAft>
                <a:spcPts val="0"/>
              </a:spcAft>
              <a:buNone/>
            </a:pPr>
            <a:r>
              <a:rPr lang="cs"/>
              <a:t>Omáčka</a:t>
            </a:r>
            <a:endParaRPr/>
          </a:p>
        </p:txBody>
      </p:sp>
      <p:sp>
        <p:nvSpPr>
          <p:cNvPr id="118" name="Google Shape;118;p18"/>
          <p:cNvSpPr txBox="1"/>
          <p:nvPr>
            <p:ph idx="1" type="body"/>
          </p:nvPr>
        </p:nvSpPr>
        <p:spPr>
          <a:xfrm>
            <a:off x="4915450" y="1875150"/>
            <a:ext cx="3300900" cy="30414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cs"/>
              <a:t>základ tvořen převážně kořenovou zeleninou</a:t>
            </a:r>
            <a:endParaRPr/>
          </a:p>
          <a:p>
            <a:pPr indent="-311150" lvl="0" marL="457200" rtl="0" algn="l">
              <a:lnSpc>
                <a:spcPct val="150000"/>
              </a:lnSpc>
              <a:spcBef>
                <a:spcPts val="0"/>
              </a:spcBef>
              <a:spcAft>
                <a:spcPts val="0"/>
              </a:spcAft>
              <a:buSzPts val="1300"/>
              <a:buChar char="-"/>
            </a:pPr>
            <a:r>
              <a:rPr lang="cs"/>
              <a:t>chu</a:t>
            </a:r>
            <a:r>
              <a:rPr lang="cs"/>
              <a:t>ťový profil tvořen často masem </a:t>
            </a:r>
            <a:endParaRPr/>
          </a:p>
          <a:p>
            <a:pPr indent="-311150" lvl="0" marL="457200" rtl="0" algn="l">
              <a:lnSpc>
                <a:spcPct val="150000"/>
              </a:lnSpc>
              <a:spcBef>
                <a:spcPts val="0"/>
              </a:spcBef>
              <a:spcAft>
                <a:spcPts val="0"/>
              </a:spcAft>
              <a:buSzPts val="1300"/>
              <a:buChar char="-"/>
            </a:pPr>
            <a:r>
              <a:rPr lang="cs"/>
              <a:t>obvykle obsahuje mléko či smetanu k zjemnění textury</a:t>
            </a:r>
            <a:endParaRPr/>
          </a:p>
          <a:p>
            <a:pPr indent="-311150" lvl="0" marL="457200" rtl="0" algn="l">
              <a:lnSpc>
                <a:spcPct val="150000"/>
              </a:lnSpc>
              <a:spcBef>
                <a:spcPts val="0"/>
              </a:spcBef>
              <a:spcAft>
                <a:spcPts val="0"/>
              </a:spcAft>
              <a:buSzPts val="1300"/>
              <a:buChar char="-"/>
            </a:pPr>
            <a:r>
              <a:rPr lang="cs"/>
              <a:t>zahušťovány moukou</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9"/>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s"/>
              <a:t>Rozdíly v konzistenci</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pic>
        <p:nvPicPr>
          <p:cNvPr id="128" name="Google Shape;128;p20"/>
          <p:cNvPicPr preferRelativeResize="0"/>
          <p:nvPr/>
        </p:nvPicPr>
        <p:blipFill rotWithShape="1">
          <a:blip r:embed="rId3">
            <a:alphaModFix/>
          </a:blip>
          <a:srcRect b="0" l="-13711" r="9360" t="0"/>
          <a:stretch/>
        </p:blipFill>
        <p:spPr>
          <a:xfrm>
            <a:off x="-790775" y="33800"/>
            <a:ext cx="5665275" cy="5143500"/>
          </a:xfrm>
          <a:prstGeom prst="rect">
            <a:avLst/>
          </a:prstGeom>
          <a:noFill/>
          <a:ln>
            <a:noFill/>
          </a:ln>
        </p:spPr>
      </p:pic>
      <p:pic>
        <p:nvPicPr>
          <p:cNvPr id="129" name="Google Shape;129;p20"/>
          <p:cNvPicPr preferRelativeResize="0"/>
          <p:nvPr/>
        </p:nvPicPr>
        <p:blipFill rotWithShape="1">
          <a:blip r:embed="rId4">
            <a:alphaModFix/>
          </a:blip>
          <a:srcRect b="0" l="8375" r="24455" t="0"/>
          <a:stretch/>
        </p:blipFill>
        <p:spPr>
          <a:xfrm>
            <a:off x="4810825" y="33800"/>
            <a:ext cx="4576099" cy="51096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pic>
        <p:nvPicPr>
          <p:cNvPr id="134" name="Google Shape;134;p21"/>
          <p:cNvPicPr preferRelativeResize="0"/>
          <p:nvPr/>
        </p:nvPicPr>
        <p:blipFill rotWithShape="1">
          <a:blip r:embed="rId3">
            <a:alphaModFix/>
          </a:blip>
          <a:srcRect b="0" l="26150" r="0" t="0"/>
          <a:stretch/>
        </p:blipFill>
        <p:spPr>
          <a:xfrm>
            <a:off x="0" y="0"/>
            <a:ext cx="5064361" cy="5143500"/>
          </a:xfrm>
          <a:prstGeom prst="rect">
            <a:avLst/>
          </a:prstGeom>
          <a:noFill/>
          <a:ln>
            <a:noFill/>
          </a:ln>
        </p:spPr>
      </p:pic>
      <p:pic>
        <p:nvPicPr>
          <p:cNvPr id="135" name="Google Shape;135;p21"/>
          <p:cNvPicPr preferRelativeResize="0"/>
          <p:nvPr/>
        </p:nvPicPr>
        <p:blipFill rotWithShape="1">
          <a:blip r:embed="rId4">
            <a:alphaModFix/>
          </a:blip>
          <a:srcRect b="0" l="9629" r="8904" t="0"/>
          <a:stretch/>
        </p:blipFill>
        <p:spPr>
          <a:xfrm>
            <a:off x="4953686" y="0"/>
            <a:ext cx="4190314"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